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88" r:id="rId2"/>
    <p:sldId id="273" r:id="rId3"/>
    <p:sldId id="274" r:id="rId4"/>
    <p:sldId id="275" r:id="rId5"/>
    <p:sldId id="279" r:id="rId6"/>
    <p:sldId id="272" r:id="rId7"/>
    <p:sldId id="271" r:id="rId8"/>
    <p:sldId id="287" r:id="rId9"/>
    <p:sldId id="280" r:id="rId10"/>
    <p:sldId id="284" r:id="rId11"/>
    <p:sldId id="285" r:id="rId12"/>
    <p:sldId id="286" r:id="rId13"/>
    <p:sldId id="281" r:id="rId14"/>
    <p:sldId id="282" r:id="rId15"/>
    <p:sldId id="259" r:id="rId16"/>
    <p:sldId id="283" r:id="rId17"/>
    <p:sldId id="277" r:id="rId18"/>
    <p:sldId id="278" r:id="rId19"/>
    <p:sldId id="276" r:id="rId20"/>
    <p:sldId id="257" r:id="rId2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56734"/>
    <a:srgbClr val="EC821C"/>
    <a:srgbClr val="156635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3357" autoAdjust="0"/>
  </p:normalViewPr>
  <p:slideViewPr>
    <p:cSldViewPr>
      <p:cViewPr>
        <p:scale>
          <a:sx n="76" d="100"/>
          <a:sy n="76" d="100"/>
        </p:scale>
        <p:origin x="-330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327818" y="5987973"/>
            <a:ext cx="3943348" cy="605913"/>
            <a:chOff x="2762252" y="6096000"/>
            <a:chExt cx="3943348" cy="605913"/>
          </a:xfrm>
        </p:grpSpPr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597440" y="6229915"/>
              <a:ext cx="1108160" cy="33808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657600" y="6276539"/>
              <a:ext cx="1561392" cy="24483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62252" y="6096000"/>
              <a:ext cx="511263" cy="605913"/>
            </a:xfrm>
            <a:prstGeom prst="rect">
              <a:avLst/>
            </a:prstGeom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86800" y="6400800"/>
            <a:ext cx="685800" cy="396240"/>
          </a:xfr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0" y="21336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4" name="Picture 3" descr="AR_WA_partne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295400" y="3810000"/>
            <a:ext cx="6781800" cy="24711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00800"/>
            <a:ext cx="60960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58930"/>
            <a:ext cx="9144000" cy="13543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371600" y="1066800"/>
            <a:ext cx="6629400" cy="1143000"/>
          </a:xfrm>
        </p:spPr>
        <p:txBody>
          <a:bodyPr/>
          <a:lstStyle/>
          <a:p>
            <a:r>
              <a:rPr lang="en-US" b="1" dirty="0" smtClean="0"/>
              <a:t>Northern Region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62001" y="3124200"/>
            <a:ext cx="7543800" cy="1676400"/>
          </a:xfrm>
        </p:spPr>
        <p:txBody>
          <a:bodyPr/>
          <a:lstStyle/>
          <a:p>
            <a:r>
              <a:rPr lang="en-US" dirty="0" err="1" smtClean="0"/>
              <a:t>Cunthia</a:t>
            </a:r>
            <a:r>
              <a:rPr lang="en-US" dirty="0" smtClean="0"/>
              <a:t> </a:t>
            </a:r>
            <a:r>
              <a:rPr lang="en-US" dirty="0" err="1" smtClean="0"/>
              <a:t>Koraul</a:t>
            </a:r>
            <a:r>
              <a:rPr lang="en-US" dirty="0" smtClean="0"/>
              <a:t>, </a:t>
            </a:r>
            <a:r>
              <a:rPr lang="en-US" dirty="0" err="1" smtClean="0"/>
              <a:t>Siise</a:t>
            </a:r>
            <a:r>
              <a:rPr lang="en-US" dirty="0" smtClean="0"/>
              <a:t> </a:t>
            </a:r>
            <a:r>
              <a:rPr lang="en-US" dirty="0" err="1" smtClean="0"/>
              <a:t>Aliyu</a:t>
            </a:r>
            <a:r>
              <a:rPr lang="en-US" dirty="0" smtClean="0"/>
              <a:t>, Abdou Fall, Mary Glower-</a:t>
            </a:r>
            <a:r>
              <a:rPr lang="en-US" dirty="0" err="1" smtClean="0"/>
              <a:t>Amengor</a:t>
            </a:r>
            <a:r>
              <a:rPr lang="en-US" dirty="0" smtClean="0"/>
              <a:t>, </a:t>
            </a:r>
            <a:r>
              <a:rPr lang="en-US" dirty="0" err="1" smtClean="0"/>
              <a:t>Konlan</a:t>
            </a:r>
            <a:r>
              <a:rPr lang="en-US" dirty="0" smtClean="0"/>
              <a:t> S. </a:t>
            </a:r>
            <a:r>
              <a:rPr lang="en-US" dirty="0" err="1" smtClean="0"/>
              <a:t>Pigangsoa</a:t>
            </a:r>
            <a:r>
              <a:rPr lang="en-US" dirty="0" smtClean="0"/>
              <a:t>, Franklin </a:t>
            </a:r>
            <a:r>
              <a:rPr lang="en-US" dirty="0" err="1" smtClean="0"/>
              <a:t>Avoryo</a:t>
            </a:r>
            <a:r>
              <a:rPr lang="en-US" dirty="0" smtClean="0"/>
              <a:t>, Cosmos </a:t>
            </a:r>
            <a:r>
              <a:rPr lang="en-US" dirty="0" err="1" smtClean="0"/>
              <a:t>Nyar</a:t>
            </a:r>
            <a:r>
              <a:rPr lang="en-US" dirty="0" smtClean="0"/>
              <a:t>, Zakaria S. </a:t>
            </a:r>
            <a:r>
              <a:rPr lang="en-US" dirty="0" err="1" smtClean="0"/>
              <a:t>Iddrisu</a:t>
            </a:r>
            <a:r>
              <a:rPr lang="en-US" dirty="0" smtClean="0"/>
              <a:t>, </a:t>
            </a:r>
            <a:r>
              <a:rPr lang="en-US" dirty="0" err="1" smtClean="0"/>
              <a:t>Kazuki</a:t>
            </a:r>
            <a:r>
              <a:rPr lang="en-US" dirty="0" smtClean="0"/>
              <a:t> Saito, Kenneth </a:t>
            </a:r>
            <a:r>
              <a:rPr lang="en-US" dirty="0" err="1" smtClean="0"/>
              <a:t>Opare-Oboubi</a:t>
            </a:r>
            <a:r>
              <a:rPr lang="en-US" dirty="0" smtClean="0"/>
              <a:t>, </a:t>
            </a:r>
            <a:r>
              <a:rPr lang="en-US" dirty="0" err="1" smtClean="0"/>
              <a:t>Alexendra</a:t>
            </a:r>
            <a:r>
              <a:rPr lang="en-US" dirty="0" smtClean="0"/>
              <a:t> N. </a:t>
            </a:r>
            <a:r>
              <a:rPr lang="en-US" dirty="0" err="1" smtClean="0"/>
              <a:t>Wiredu</a:t>
            </a:r>
            <a:r>
              <a:rPr lang="en-US" dirty="0" smtClean="0"/>
              <a:t>, Prince M. </a:t>
            </a:r>
            <a:r>
              <a:rPr lang="en-US" dirty="0" err="1" smtClean="0"/>
              <a:t>Entwire</a:t>
            </a:r>
            <a:r>
              <a:rPr lang="en-US" dirty="0" smtClean="0"/>
              <a:t> and Fred Kizito</a:t>
            </a:r>
          </a:p>
          <a:p>
            <a:endParaRPr lang="en-US" dirty="0"/>
          </a:p>
          <a:p>
            <a:r>
              <a:rPr lang="en-US" dirty="0" smtClean="0"/>
              <a:t>West Africa Review &amp; Planning workshop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74876" y="2161535"/>
            <a:ext cx="7845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Towards Achieving </a:t>
            </a:r>
            <a:r>
              <a:rPr 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an Integrated Systems Approach</a:t>
            </a:r>
            <a:endParaRPr lang="en-US" sz="28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970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981200"/>
            <a:ext cx="7772400" cy="4572000"/>
          </a:xfrm>
        </p:spPr>
        <p:txBody>
          <a:bodyPr/>
          <a:lstStyle/>
          <a:p>
            <a:pPr marL="342900" lvl="1"/>
            <a:r>
              <a:rPr lang="en-US" dirty="0"/>
              <a:t>Assess water, feed resource quality available and demand.</a:t>
            </a:r>
          </a:p>
          <a:p>
            <a:r>
              <a:rPr lang="en-US" dirty="0" smtClean="0"/>
              <a:t>Testing and validating system components technology including mechanization, crop residue management etc.</a:t>
            </a:r>
          </a:p>
          <a:p>
            <a:r>
              <a:rPr lang="en-US" dirty="0" smtClean="0"/>
              <a:t>On farm evaluation of validated technologies in mixed crop-livestock systems</a:t>
            </a:r>
          </a:p>
          <a:p>
            <a:r>
              <a:rPr lang="en-US" dirty="0" smtClean="0"/>
              <a:t>Identifying existing constraints and opportunities that will enhance integration of crop livestock systems.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4267200" cy="533400"/>
          </a:xfrm>
        </p:spPr>
        <p:txBody>
          <a:bodyPr/>
          <a:lstStyle/>
          <a:p>
            <a:r>
              <a:rPr lang="en-US" sz="2800" dirty="0">
                <a:solidFill>
                  <a:srgbClr val="FF0000"/>
                </a:solidFill>
              </a:rPr>
              <a:t>Activities</a:t>
            </a:r>
            <a:r>
              <a:rPr lang="en-US" sz="2800" dirty="0"/>
              <a:t> (specify in table)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9983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81000" y="2057400"/>
            <a:ext cx="7772400" cy="4038600"/>
          </a:xfrm>
        </p:spPr>
        <p:txBody>
          <a:bodyPr/>
          <a:lstStyle/>
          <a:p>
            <a:r>
              <a:rPr lang="en-US" dirty="0" smtClean="0"/>
              <a:t>Document food consumption patterns and traditional methods of food preparations for retention and nutrient quantification.</a:t>
            </a:r>
          </a:p>
          <a:p>
            <a:r>
              <a:rPr lang="en-US" dirty="0" smtClean="0"/>
              <a:t>Identify innovations in food preparation and new food product that will </a:t>
            </a:r>
            <a:r>
              <a:rPr lang="en-US" dirty="0" err="1" smtClean="0"/>
              <a:t>incorperate</a:t>
            </a:r>
            <a:r>
              <a:rPr lang="en-US" dirty="0" smtClean="0"/>
              <a:t> more animal food</a:t>
            </a:r>
          </a:p>
          <a:p>
            <a:r>
              <a:rPr lang="en-US" dirty="0" smtClean="0"/>
              <a:t>Nutritional evaluation of high value vegetables.</a:t>
            </a:r>
          </a:p>
          <a:p>
            <a:r>
              <a:rPr lang="en-US" dirty="0" smtClean="0"/>
              <a:t>End-line evaluation of all parameters.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5105400" cy="685800"/>
          </a:xfrm>
        </p:spPr>
        <p:txBody>
          <a:bodyPr/>
          <a:lstStyle/>
          <a:p>
            <a:r>
              <a:rPr lang="en-US" sz="3200" dirty="0">
                <a:solidFill>
                  <a:srgbClr val="FF0000"/>
                </a:solidFill>
              </a:rPr>
              <a:t>Activities</a:t>
            </a:r>
            <a:r>
              <a:rPr lang="en-US" sz="3200" dirty="0"/>
              <a:t> (specify in table)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4445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Writing </a:t>
            </a:r>
            <a:r>
              <a:rPr lang="en-US" b="1" dirty="0" smtClean="0"/>
              <a:t>team?</a:t>
            </a:r>
            <a:r>
              <a:rPr lang="en-US" dirty="0" smtClean="0"/>
              <a:t> </a:t>
            </a:r>
          </a:p>
          <a:p>
            <a:pPr lvl="1"/>
            <a:r>
              <a:rPr lang="en-US" sz="2400" dirty="0"/>
              <a:t>Wilson </a:t>
            </a:r>
            <a:r>
              <a:rPr lang="en-US" sz="2400" dirty="0" err="1"/>
              <a:t>Dogbe</a:t>
            </a:r>
            <a:r>
              <a:rPr lang="en-US" sz="2400" dirty="0"/>
              <a:t> (</a:t>
            </a:r>
            <a:r>
              <a:rPr lang="en-US" sz="2400" dirty="0" smtClean="0"/>
              <a:t>CSIR-SARI</a:t>
            </a:r>
            <a:r>
              <a:rPr lang="en-US" sz="2400" dirty="0"/>
              <a:t>)</a:t>
            </a:r>
          </a:p>
          <a:p>
            <a:pPr lvl="1"/>
            <a:r>
              <a:rPr lang="en-US" sz="2400" dirty="0" smtClean="0"/>
              <a:t>Franklin </a:t>
            </a:r>
            <a:r>
              <a:rPr lang="en-US" sz="2400" dirty="0" err="1" smtClean="0"/>
              <a:t>Avornyor</a:t>
            </a:r>
            <a:r>
              <a:rPr lang="en-US" sz="2400" dirty="0" smtClean="0"/>
              <a:t> (CSIR-ARI</a:t>
            </a:r>
            <a:r>
              <a:rPr lang="en-US" sz="2400" dirty="0"/>
              <a:t>)</a:t>
            </a:r>
          </a:p>
          <a:p>
            <a:pPr lvl="1"/>
            <a:r>
              <a:rPr lang="en-US" sz="2400" dirty="0" smtClean="0"/>
              <a:t>A.N. </a:t>
            </a:r>
            <a:r>
              <a:rPr lang="en-US" sz="2400" dirty="0" err="1"/>
              <a:t>Wiredu</a:t>
            </a:r>
            <a:r>
              <a:rPr lang="en-US" sz="2400" dirty="0"/>
              <a:t> (CSIR-SARI)</a:t>
            </a:r>
          </a:p>
          <a:p>
            <a:pPr lvl="1"/>
            <a:r>
              <a:rPr lang="en-US" sz="2400" dirty="0"/>
              <a:t>Fred Kizito (IWMI)</a:t>
            </a:r>
          </a:p>
          <a:p>
            <a:pPr lvl="1"/>
            <a:r>
              <a:rPr lang="en-US" sz="2400" dirty="0"/>
              <a:t>Saito (AfricaRice)</a:t>
            </a:r>
          </a:p>
          <a:p>
            <a:pPr lvl="1"/>
            <a:r>
              <a:rPr lang="en-US" sz="2400" dirty="0" smtClean="0"/>
              <a:t>Mary </a:t>
            </a:r>
            <a:r>
              <a:rPr lang="en-US" sz="2400" dirty="0"/>
              <a:t>Glover-</a:t>
            </a:r>
            <a:r>
              <a:rPr lang="en-US" sz="2400" dirty="0" err="1"/>
              <a:t>Amengor</a:t>
            </a:r>
            <a:r>
              <a:rPr lang="en-US" sz="2400" dirty="0"/>
              <a:t> (CSIR-FRI)</a:t>
            </a:r>
          </a:p>
          <a:p>
            <a:pPr lvl="1"/>
            <a:r>
              <a:rPr lang="en-US" sz="2400" dirty="0" smtClean="0"/>
              <a:t>Cynthia </a:t>
            </a:r>
            <a:r>
              <a:rPr lang="en-US" sz="2400" dirty="0" err="1" smtClean="0"/>
              <a:t>Koray</a:t>
            </a:r>
            <a:r>
              <a:rPr lang="en-US" sz="2400" dirty="0" smtClean="0"/>
              <a:t> </a:t>
            </a:r>
            <a:r>
              <a:rPr lang="en-US" sz="2400" dirty="0" err="1" smtClean="0"/>
              <a:t>Nagali</a:t>
            </a:r>
            <a:r>
              <a:rPr lang="en-US" sz="2400" dirty="0" smtClean="0"/>
              <a:t> (</a:t>
            </a:r>
            <a:r>
              <a:rPr lang="en-US" sz="2400" dirty="0" err="1" smtClean="0"/>
              <a:t>MoFA</a:t>
            </a:r>
            <a:r>
              <a:rPr lang="en-US" sz="2400" dirty="0" smtClean="0"/>
              <a:t>)</a:t>
            </a:r>
            <a:endParaRPr lang="en-US" sz="2400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/>
              <a:t>Who should be part of the research team for hypothesis </a:t>
            </a:r>
            <a:r>
              <a:rPr lang="en-US" sz="4000" dirty="0" smtClean="0"/>
              <a:t>2?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203988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b="1" dirty="0" smtClean="0"/>
              <a:t>Research </a:t>
            </a:r>
            <a:r>
              <a:rPr lang="en-US" sz="2000" b="1" dirty="0"/>
              <a:t>team?</a:t>
            </a:r>
          </a:p>
          <a:p>
            <a:pPr lvl="1"/>
            <a:r>
              <a:rPr lang="en-US" sz="2000" dirty="0"/>
              <a:t>Franklin </a:t>
            </a:r>
            <a:r>
              <a:rPr lang="en-US" sz="2000" dirty="0" err="1" smtClean="0"/>
              <a:t>Avornyo</a:t>
            </a:r>
            <a:r>
              <a:rPr lang="en-US" sz="2000" dirty="0" smtClean="0"/>
              <a:t> (Animal Nutritionist: CSIR-ARI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A.N </a:t>
            </a:r>
            <a:r>
              <a:rPr lang="en-US" sz="2000" dirty="0" err="1"/>
              <a:t>Wiredu</a:t>
            </a:r>
            <a:r>
              <a:rPr lang="en-US" sz="2000" dirty="0"/>
              <a:t> </a:t>
            </a:r>
            <a:r>
              <a:rPr lang="en-US" sz="2000" dirty="0" smtClean="0"/>
              <a:t>(Agricultural Economist: CSIR-SARI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Fred Kizito </a:t>
            </a:r>
            <a:r>
              <a:rPr lang="en-US" sz="2000" dirty="0" smtClean="0"/>
              <a:t>(Water Resource Engineer: IWMI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Saito </a:t>
            </a:r>
            <a:r>
              <a:rPr lang="en-US" sz="2000" dirty="0" smtClean="0"/>
              <a:t>(Agronomist: AfricaRice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Wilson </a:t>
            </a:r>
            <a:r>
              <a:rPr lang="en-US" sz="2000" dirty="0" err="1"/>
              <a:t>Dogbe</a:t>
            </a:r>
            <a:r>
              <a:rPr lang="en-US" sz="2000" dirty="0"/>
              <a:t> </a:t>
            </a:r>
            <a:r>
              <a:rPr lang="en-US" sz="2000" dirty="0" smtClean="0"/>
              <a:t>(Agronomist: CSIR-SARI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Mary Glover-</a:t>
            </a:r>
            <a:r>
              <a:rPr lang="en-US" sz="2000" dirty="0" err="1"/>
              <a:t>Amengor</a:t>
            </a:r>
            <a:r>
              <a:rPr lang="en-US" sz="2000" dirty="0"/>
              <a:t> </a:t>
            </a:r>
            <a:r>
              <a:rPr lang="en-US" sz="2000" dirty="0" smtClean="0"/>
              <a:t>(Human Nutritionist: CSIR-FRI</a:t>
            </a:r>
            <a:r>
              <a:rPr lang="en-US" sz="2000" dirty="0"/>
              <a:t>)</a:t>
            </a:r>
          </a:p>
          <a:p>
            <a:pPr lvl="1"/>
            <a:r>
              <a:rPr lang="en-US" sz="2000" dirty="0" smtClean="0"/>
              <a:t>Cynthia </a:t>
            </a:r>
            <a:r>
              <a:rPr lang="en-US" sz="2000" dirty="0" err="1" smtClean="0"/>
              <a:t>Koray</a:t>
            </a:r>
            <a:r>
              <a:rPr lang="en-US" sz="2000" dirty="0" smtClean="0"/>
              <a:t> </a:t>
            </a:r>
            <a:r>
              <a:rPr lang="en-US" sz="2000" dirty="0" err="1" smtClean="0"/>
              <a:t>Nagali</a:t>
            </a:r>
            <a:r>
              <a:rPr lang="en-US" sz="2000" dirty="0" smtClean="0"/>
              <a:t> (</a:t>
            </a:r>
            <a:r>
              <a:rPr lang="en-US" sz="2000" dirty="0" err="1" smtClean="0"/>
              <a:t>Extensionist</a:t>
            </a:r>
            <a:r>
              <a:rPr lang="en-US" sz="2000" dirty="0" smtClean="0"/>
              <a:t>: </a:t>
            </a:r>
            <a:r>
              <a:rPr lang="en-US" sz="2000" dirty="0" err="1" smtClean="0"/>
              <a:t>MoFA</a:t>
            </a:r>
            <a:r>
              <a:rPr lang="en-US" sz="2000" dirty="0" smtClean="0"/>
              <a:t>)</a:t>
            </a:r>
            <a:endParaRPr lang="en-US" sz="2000" dirty="0"/>
          </a:p>
          <a:p>
            <a:pPr lvl="1"/>
            <a:r>
              <a:rPr lang="en-US" sz="2000" dirty="0" smtClean="0"/>
              <a:t>Cosmos </a:t>
            </a:r>
            <a:r>
              <a:rPr lang="en-US" sz="2000" dirty="0" err="1" smtClean="0"/>
              <a:t>Nyar</a:t>
            </a:r>
            <a:r>
              <a:rPr lang="en-US" sz="2000" dirty="0" smtClean="0"/>
              <a:t> (</a:t>
            </a:r>
            <a:r>
              <a:rPr lang="en-US" sz="2000" dirty="0" err="1" smtClean="0"/>
              <a:t>Extentionist</a:t>
            </a:r>
            <a:r>
              <a:rPr lang="en-US" sz="2000" dirty="0" smtClean="0"/>
              <a:t>: </a:t>
            </a:r>
            <a:r>
              <a:rPr lang="en-US" sz="2000" dirty="0" err="1" smtClean="0"/>
              <a:t>MoFA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err="1" smtClean="0"/>
              <a:t>Aliyu</a:t>
            </a:r>
            <a:r>
              <a:rPr lang="en-US" sz="2000" dirty="0" smtClean="0"/>
              <a:t> </a:t>
            </a:r>
            <a:r>
              <a:rPr lang="en-US" sz="2000" dirty="0" err="1" smtClean="0"/>
              <a:t>Siise</a:t>
            </a:r>
            <a:r>
              <a:rPr lang="en-US" sz="2000" dirty="0" smtClean="0"/>
              <a:t> (Plant Breeder: CSIR-SARI)</a:t>
            </a:r>
          </a:p>
          <a:p>
            <a:pPr lvl="1"/>
            <a:r>
              <a:rPr lang="en-US" sz="2000" dirty="0" smtClean="0"/>
              <a:t>Kenneth </a:t>
            </a:r>
            <a:r>
              <a:rPr lang="en-US" sz="2000" dirty="0" err="1" smtClean="0"/>
              <a:t>Opare-Obuobi</a:t>
            </a:r>
            <a:r>
              <a:rPr lang="en-US" sz="2000" dirty="0" smtClean="0"/>
              <a:t> (Plant Breeder: CSIR-SARI)</a:t>
            </a:r>
          </a:p>
          <a:p>
            <a:pPr lvl="1"/>
            <a:r>
              <a:rPr lang="en-US" sz="2000" dirty="0" err="1" smtClean="0"/>
              <a:t>Kolan</a:t>
            </a:r>
            <a:r>
              <a:rPr lang="en-US" sz="2000" dirty="0" smtClean="0"/>
              <a:t> S. </a:t>
            </a:r>
            <a:r>
              <a:rPr lang="en-US" sz="2000" dirty="0" err="1" smtClean="0"/>
              <a:t>Pigansoa</a:t>
            </a:r>
            <a:r>
              <a:rPr lang="en-US" sz="2000" dirty="0" smtClean="0"/>
              <a:t> (Animal </a:t>
            </a:r>
            <a:r>
              <a:rPr lang="en-US" sz="2000" dirty="0" err="1" smtClean="0"/>
              <a:t>Nutrionist</a:t>
            </a:r>
            <a:r>
              <a:rPr lang="en-US" sz="2000" dirty="0" smtClean="0"/>
              <a:t>: CSIR-ARI)</a:t>
            </a:r>
          </a:p>
          <a:p>
            <a:pPr lvl="1"/>
            <a:r>
              <a:rPr lang="en-US" sz="2000" dirty="0" smtClean="0"/>
              <a:t>Prince Maxwell </a:t>
            </a:r>
            <a:r>
              <a:rPr lang="en-US" sz="2000" dirty="0" err="1" smtClean="0"/>
              <a:t>Etwire</a:t>
            </a:r>
            <a:r>
              <a:rPr lang="en-US" sz="2000" dirty="0" smtClean="0"/>
              <a:t> (Agricultural Economist: CSIR-SARI)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/>
              <a:t>Who should be part of the research team for hypothesis </a:t>
            </a:r>
            <a:r>
              <a:rPr lang="en-US" sz="4000" dirty="0" smtClean="0"/>
              <a:t>2?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203138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2"/>
            <a:r>
              <a:rPr lang="en-US" dirty="0"/>
              <a:t>CG </a:t>
            </a:r>
            <a:r>
              <a:rPr lang="en-US" dirty="0" err="1"/>
              <a:t>Centres</a:t>
            </a:r>
            <a:endParaRPr lang="en-US" dirty="0"/>
          </a:p>
          <a:p>
            <a:pPr lvl="2"/>
            <a:r>
              <a:rPr lang="en-US" dirty="0"/>
              <a:t>National Partners</a:t>
            </a:r>
          </a:p>
          <a:p>
            <a:pPr lvl="2"/>
            <a:r>
              <a:rPr lang="en-US" dirty="0"/>
              <a:t>Public partners </a:t>
            </a:r>
            <a:r>
              <a:rPr lang="en-US" dirty="0" err="1"/>
              <a:t>e.g</a:t>
            </a:r>
            <a:r>
              <a:rPr lang="en-US" dirty="0"/>
              <a:t> </a:t>
            </a:r>
            <a:r>
              <a:rPr lang="en-US" dirty="0" err="1"/>
              <a:t>MoFA</a:t>
            </a:r>
            <a:endParaRPr lang="en-US" dirty="0"/>
          </a:p>
          <a:p>
            <a:pPr lvl="2"/>
            <a:r>
              <a:rPr lang="en-US" dirty="0"/>
              <a:t>CBOs, NGOs, Private </a:t>
            </a:r>
            <a:r>
              <a:rPr lang="en-US" dirty="0" smtClean="0"/>
              <a:t>Sector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/>
              <a:t>Who could we partner with around hypothesis </a:t>
            </a:r>
            <a:r>
              <a:rPr lang="en-US" sz="4000" dirty="0" smtClean="0"/>
              <a:t>2?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119478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year 2 (hypothesis 1)</a:t>
            </a:r>
            <a:endParaRPr lang="en-US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xmlns="" val="2435987146"/>
              </p:ext>
            </p:extLst>
          </p:nvPr>
        </p:nvGraphicFramePr>
        <p:xfrm>
          <a:off x="457200" y="2438400"/>
          <a:ext cx="8153399" cy="31140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352800"/>
                <a:gridCol w="1676400"/>
                <a:gridCol w="1676400"/>
                <a:gridCol w="14477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</a:t>
                      </a:r>
                      <a:r>
                        <a:rPr lang="en-US" baseline="0" dirty="0" smtClean="0"/>
                        <a:t> date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(by when?)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Adding value to the raw agricultural produce and by-products through processing and packaging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CSIR-SARI</a:t>
                      </a:r>
                      <a:r>
                        <a:rPr lang="en-US" baseline="0" dirty="0" smtClean="0"/>
                        <a:t> &amp; ARI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Identify and improve linkage of crop-livestock value chain actors through R4D platforms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CSIR-SARI</a:t>
                      </a:r>
                      <a:r>
                        <a:rPr lang="en-US" baseline="0" dirty="0" smtClean="0"/>
                        <a:t> &amp; ARI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5887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year 2 (hypothesis 2)</a:t>
            </a:r>
            <a:endParaRPr lang="en-US" dirty="0"/>
          </a:p>
        </p:txBody>
      </p:sp>
      <p:graphicFrame>
        <p:nvGraphicFramePr>
          <p:cNvPr id="5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xmlns="" val="222673172"/>
              </p:ext>
            </p:extLst>
          </p:nvPr>
        </p:nvGraphicFramePr>
        <p:xfrm>
          <a:off x="457200" y="2438400"/>
          <a:ext cx="8153399" cy="39776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352800"/>
                <a:gridCol w="1676400"/>
                <a:gridCol w="1676400"/>
                <a:gridCol w="14477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</a:t>
                      </a:r>
                      <a:r>
                        <a:rPr lang="en-US" baseline="0" dirty="0" smtClean="0"/>
                        <a:t> date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(by when?)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66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Milestones &amp; possible activities year </a:t>
            </a:r>
            <a:r>
              <a:rPr lang="en-US" sz="4000" dirty="0" smtClean="0"/>
              <a:t>3</a:t>
            </a:r>
            <a:endParaRPr lang="en-US" sz="4000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xmlns="" val="2867596710"/>
              </p:ext>
            </p:extLst>
          </p:nvPr>
        </p:nvGraphicFramePr>
        <p:xfrm>
          <a:off x="457200" y="2438400"/>
          <a:ext cx="7696200" cy="7416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2774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Milestones &amp; possible activities year </a:t>
            </a:r>
            <a:r>
              <a:rPr lang="en-US" sz="4000" dirty="0" smtClean="0"/>
              <a:t>4</a:t>
            </a:r>
            <a:endParaRPr lang="en-US" sz="4000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xmlns="" val="2867596710"/>
              </p:ext>
            </p:extLst>
          </p:nvPr>
        </p:nvGraphicFramePr>
        <p:xfrm>
          <a:off x="457200" y="2438400"/>
          <a:ext cx="7696200" cy="7416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2774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Milestones &amp; possible activities year 5</a:t>
            </a:r>
            <a:endParaRPr lang="en-US" sz="4000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xmlns="" val="2867596710"/>
              </p:ext>
            </p:extLst>
          </p:nvPr>
        </p:nvGraphicFramePr>
        <p:xfrm>
          <a:off x="457200" y="2438400"/>
          <a:ext cx="7696200" cy="7416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2774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1" dirty="0"/>
              <a:t>Double-check current plans </a:t>
            </a:r>
            <a:r>
              <a:rPr lang="en-US" dirty="0"/>
              <a:t>with the </a:t>
            </a:r>
            <a:r>
              <a:rPr lang="en-US" dirty="0" smtClean="0"/>
              <a:t>whole team</a:t>
            </a:r>
          </a:p>
          <a:p>
            <a:r>
              <a:rPr lang="en-US" b="1" dirty="0"/>
              <a:t>Firm up research </a:t>
            </a:r>
            <a:r>
              <a:rPr lang="en-US" b="1" dirty="0" smtClean="0"/>
              <a:t>hypotheses</a:t>
            </a:r>
            <a:r>
              <a:rPr lang="en-US" dirty="0" smtClean="0"/>
              <a:t> </a:t>
            </a:r>
          </a:p>
          <a:p>
            <a:r>
              <a:rPr lang="en-US" dirty="0"/>
              <a:t>A</a:t>
            </a:r>
            <a:r>
              <a:rPr lang="en-US" dirty="0" smtClean="0"/>
              <a:t>gree </a:t>
            </a:r>
            <a:r>
              <a:rPr lang="en-US" dirty="0"/>
              <a:t>on some </a:t>
            </a:r>
            <a:r>
              <a:rPr lang="en-US" b="1" dirty="0"/>
              <a:t>key elements of the design </a:t>
            </a:r>
            <a:r>
              <a:rPr lang="en-US" dirty="0" smtClean="0"/>
              <a:t>(e.g</a:t>
            </a:r>
            <a:r>
              <a:rPr lang="en-US" dirty="0"/>
              <a:t>. </a:t>
            </a:r>
            <a:r>
              <a:rPr lang="en-US" dirty="0" smtClean="0"/>
              <a:t>RCT) to test hypotheses</a:t>
            </a:r>
          </a:p>
          <a:p>
            <a:r>
              <a:rPr lang="en-US" b="1" dirty="0"/>
              <a:t>Who should be part </a:t>
            </a:r>
            <a:r>
              <a:rPr lang="en-US" dirty="0"/>
              <a:t>of the research teams</a:t>
            </a:r>
            <a:r>
              <a:rPr lang="en-US" dirty="0" smtClean="0"/>
              <a:t>?</a:t>
            </a:r>
          </a:p>
          <a:p>
            <a:r>
              <a:rPr lang="en-US" dirty="0" smtClean="0"/>
              <a:t>Send a team member to UER and UWR (Augustine, Bonny?)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Mali group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xmlns="" val="75079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400" dirty="0"/>
              <a:t>Looking at what you developed yesterday, formulate </a:t>
            </a:r>
            <a:r>
              <a:rPr lang="en-US" sz="2400" dirty="0" smtClean="0"/>
              <a:t>(max) </a:t>
            </a:r>
            <a:r>
              <a:rPr lang="en-US" sz="2400" b="1" dirty="0"/>
              <a:t>2 research  hypotheses</a:t>
            </a:r>
            <a:r>
              <a:rPr lang="en-US" sz="2400" dirty="0"/>
              <a:t> that will help develop the (crop-soil-livestock-market-nutrition</a:t>
            </a:r>
            <a:r>
              <a:rPr lang="en-US" sz="2400" dirty="0" smtClean="0"/>
              <a:t>) concept note </a:t>
            </a:r>
            <a:r>
              <a:rPr lang="en-US" sz="2400" dirty="0"/>
              <a:t>which </a:t>
            </a:r>
            <a:r>
              <a:rPr lang="en-US" sz="2400" dirty="0" smtClean="0"/>
              <a:t>help answer </a:t>
            </a:r>
            <a:r>
              <a:rPr lang="en-US" sz="2400" dirty="0"/>
              <a:t>the </a:t>
            </a:r>
            <a:r>
              <a:rPr lang="en-US" sz="2400" dirty="0" smtClean="0"/>
              <a:t>AR research design hypotheses?</a:t>
            </a:r>
          </a:p>
          <a:p>
            <a:r>
              <a:rPr lang="en-US" sz="2400" b="1" dirty="0" smtClean="0"/>
              <a:t>Plan </a:t>
            </a:r>
            <a:r>
              <a:rPr lang="en-US" sz="2400" b="1" dirty="0"/>
              <a:t>activities </a:t>
            </a:r>
            <a:r>
              <a:rPr lang="en-US" sz="2400" b="1" dirty="0" smtClean="0"/>
              <a:t>for the </a:t>
            </a:r>
            <a:r>
              <a:rPr lang="en-US" sz="2400" b="1" dirty="0"/>
              <a:t>next years </a:t>
            </a:r>
            <a:r>
              <a:rPr lang="en-US" sz="2400" dirty="0" smtClean="0"/>
              <a:t>that </a:t>
            </a:r>
            <a:r>
              <a:rPr lang="en-US" sz="2400" dirty="0"/>
              <a:t>help answer these research hypotheses (i.e. research design, </a:t>
            </a:r>
            <a:r>
              <a:rPr lang="en-US" sz="2400" dirty="0" smtClean="0"/>
              <a:t>counterfactuals…) </a:t>
            </a:r>
            <a:r>
              <a:rPr lang="en-US" sz="2000" dirty="0" smtClean="0"/>
              <a:t>Be </a:t>
            </a:r>
            <a:r>
              <a:rPr lang="en-US" sz="2000" dirty="0"/>
              <a:t>more specific about year 2 activities</a:t>
            </a:r>
          </a:p>
          <a:p>
            <a:r>
              <a:rPr lang="en-US" sz="2400" b="1" dirty="0" smtClean="0"/>
              <a:t>Who </a:t>
            </a:r>
            <a:r>
              <a:rPr lang="en-US" sz="2400" b="1" dirty="0"/>
              <a:t>should be part </a:t>
            </a:r>
            <a:r>
              <a:rPr lang="en-US" sz="2400" dirty="0"/>
              <a:t>of the writing and of the research teams? </a:t>
            </a:r>
            <a:endParaRPr lang="en-US" sz="2400" dirty="0" smtClean="0"/>
          </a:p>
          <a:p>
            <a:r>
              <a:rPr lang="en-US" sz="2400" dirty="0" smtClean="0"/>
              <a:t>(If enough time) </a:t>
            </a:r>
            <a:r>
              <a:rPr lang="en-US" sz="2400" b="1" i="1" dirty="0" smtClean="0"/>
              <a:t>Who could we partner with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Ghana groups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212892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/>
              <a:t>INTEGRATION:</a:t>
            </a:r>
            <a:r>
              <a:rPr lang="en-US" sz="2000" dirty="0"/>
              <a:t> Integrating technological components into SI systems confers more benefits to small holder farmers than single components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 smtClean="0"/>
              <a:t>ADOPTION</a:t>
            </a:r>
            <a:r>
              <a:rPr lang="en-US" sz="2000" b="1" dirty="0"/>
              <a:t>:</a:t>
            </a:r>
            <a:r>
              <a:rPr lang="en-US" sz="2000" dirty="0"/>
              <a:t> Integrating technological components into SI systems stimulates adoption compared to single components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 smtClean="0"/>
              <a:t>TRADE-OFF</a:t>
            </a:r>
            <a:r>
              <a:rPr lang="en-US" sz="2000" b="1" dirty="0"/>
              <a:t>:</a:t>
            </a:r>
            <a:r>
              <a:rPr lang="en-US" sz="2000" dirty="0"/>
              <a:t>  Offering interventions tailored to the context specific conditions lowers environmental damage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 smtClean="0"/>
              <a:t>SEQUENCING</a:t>
            </a:r>
            <a:r>
              <a:rPr lang="en-US" sz="2000" b="1" dirty="0"/>
              <a:t>:</a:t>
            </a:r>
            <a:r>
              <a:rPr lang="en-US" sz="2000" dirty="0"/>
              <a:t>  Right sequencing of integration of component technologies provides  SI pathways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 smtClean="0"/>
              <a:t>SCALABILITY</a:t>
            </a:r>
            <a:r>
              <a:rPr lang="en-US" sz="2000" dirty="0"/>
              <a:t>: Agricultural SI interventions  tailored to local context specific conditions are scalable to other settings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US" sz="3600" b="1" dirty="0" smtClean="0"/>
              <a:t>Africa RISING research design hypotheses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xmlns="" val="292232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981200"/>
            <a:ext cx="7772400" cy="4419600"/>
          </a:xfrm>
        </p:spPr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Hypothesis</a:t>
            </a:r>
          </a:p>
          <a:p>
            <a:pPr marL="411480" lvl="1" indent="0" algn="just">
              <a:buNone/>
            </a:pPr>
            <a:r>
              <a:rPr lang="en-US" dirty="0" smtClean="0"/>
              <a:t>Strengthening of value chain will increase intensification of crop-soil-livestock systems through improved technologies and institutional components.</a:t>
            </a:r>
            <a:endParaRPr lang="en-US" dirty="0"/>
          </a:p>
          <a:p>
            <a:pPr marL="11430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11430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Activities</a:t>
            </a:r>
            <a:r>
              <a:rPr lang="en-US" dirty="0" smtClean="0"/>
              <a:t> </a:t>
            </a:r>
            <a:r>
              <a:rPr lang="en-US" dirty="0"/>
              <a:t>(specify in table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Adding value to the raw agricultural produce and by-products through processing and packaging</a:t>
            </a:r>
          </a:p>
          <a:p>
            <a:pPr lvl="1"/>
            <a:r>
              <a:rPr lang="en-US" dirty="0" smtClean="0"/>
              <a:t>Identify and improve linkage of crop-livestock value chain actors through R4D platforms</a:t>
            </a:r>
          </a:p>
          <a:p>
            <a:pPr lvl="1"/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143000"/>
            <a:ext cx="7620000" cy="838200"/>
          </a:xfrm>
        </p:spPr>
        <p:txBody>
          <a:bodyPr/>
          <a:lstStyle/>
          <a:p>
            <a:r>
              <a:rPr lang="en-US" sz="4000" dirty="0" smtClean="0"/>
              <a:t>Hypothesis 1…..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419322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/>
              <a:t>Who </a:t>
            </a:r>
            <a:r>
              <a:rPr lang="en-US" sz="4000" dirty="0" smtClean="0"/>
              <a:t>could we partner with around hypothesis 1?</a:t>
            </a:r>
            <a:endParaRPr lang="en-US" sz="4000" dirty="0"/>
          </a:p>
        </p:txBody>
      </p:sp>
      <p:sp>
        <p:nvSpPr>
          <p:cNvPr id="5" name="Text Placeholder 1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Writing </a:t>
            </a:r>
            <a:r>
              <a:rPr lang="en-US" b="1" dirty="0" smtClean="0"/>
              <a:t>team?</a:t>
            </a:r>
            <a:r>
              <a:rPr lang="en-US" dirty="0" smtClean="0"/>
              <a:t> </a:t>
            </a:r>
          </a:p>
          <a:p>
            <a:pPr lvl="1"/>
            <a:r>
              <a:rPr lang="en-US" sz="2400" dirty="0"/>
              <a:t>Wilson </a:t>
            </a:r>
            <a:r>
              <a:rPr lang="en-US" sz="2400" dirty="0" err="1"/>
              <a:t>Dogbe</a:t>
            </a:r>
            <a:r>
              <a:rPr lang="en-US" sz="2400" dirty="0"/>
              <a:t> (</a:t>
            </a:r>
            <a:r>
              <a:rPr lang="en-US" sz="2400" dirty="0" smtClean="0"/>
              <a:t>CSIR-SARI</a:t>
            </a:r>
            <a:r>
              <a:rPr lang="en-US" sz="2400" dirty="0"/>
              <a:t>)</a:t>
            </a:r>
          </a:p>
          <a:p>
            <a:pPr lvl="1"/>
            <a:r>
              <a:rPr lang="en-US" sz="2400" dirty="0" smtClean="0"/>
              <a:t>Franklin </a:t>
            </a:r>
            <a:r>
              <a:rPr lang="en-US" sz="2400" dirty="0" err="1" smtClean="0"/>
              <a:t>Avornyor</a:t>
            </a:r>
            <a:r>
              <a:rPr lang="en-US" sz="2400" dirty="0" smtClean="0"/>
              <a:t> (CSIR-ARI</a:t>
            </a:r>
            <a:r>
              <a:rPr lang="en-US" sz="2400" dirty="0"/>
              <a:t>)</a:t>
            </a:r>
          </a:p>
          <a:p>
            <a:pPr lvl="1"/>
            <a:r>
              <a:rPr lang="en-US" sz="2400" dirty="0" smtClean="0"/>
              <a:t>A.N. </a:t>
            </a:r>
            <a:r>
              <a:rPr lang="en-US" sz="2400" dirty="0" err="1"/>
              <a:t>Wiredu</a:t>
            </a:r>
            <a:r>
              <a:rPr lang="en-US" sz="2400" dirty="0"/>
              <a:t> (CSIR-SARI)</a:t>
            </a:r>
          </a:p>
          <a:p>
            <a:pPr lvl="1"/>
            <a:r>
              <a:rPr lang="en-US" sz="2400" dirty="0"/>
              <a:t>Fred Kizito (IWMI)</a:t>
            </a:r>
          </a:p>
          <a:p>
            <a:pPr lvl="1"/>
            <a:r>
              <a:rPr lang="en-US" sz="2400" dirty="0"/>
              <a:t>Saito (AfricaRice)</a:t>
            </a:r>
          </a:p>
          <a:p>
            <a:pPr lvl="1"/>
            <a:r>
              <a:rPr lang="en-US" sz="2400" dirty="0" smtClean="0"/>
              <a:t>Mary </a:t>
            </a:r>
            <a:r>
              <a:rPr lang="en-US" sz="2400" dirty="0"/>
              <a:t>Glover-</a:t>
            </a:r>
            <a:r>
              <a:rPr lang="en-US" sz="2400" dirty="0" err="1"/>
              <a:t>Amengor</a:t>
            </a:r>
            <a:r>
              <a:rPr lang="en-US" sz="2400" dirty="0"/>
              <a:t> (CSIR-FRI)</a:t>
            </a:r>
          </a:p>
          <a:p>
            <a:pPr lvl="1"/>
            <a:r>
              <a:rPr lang="en-US" sz="2400" dirty="0" smtClean="0"/>
              <a:t>Cynthia </a:t>
            </a:r>
            <a:r>
              <a:rPr lang="en-US" sz="2400" dirty="0" err="1" smtClean="0"/>
              <a:t>Koray</a:t>
            </a:r>
            <a:r>
              <a:rPr lang="en-US" sz="2400" dirty="0" smtClean="0"/>
              <a:t> </a:t>
            </a:r>
            <a:r>
              <a:rPr lang="en-US" sz="2400" dirty="0" err="1" smtClean="0"/>
              <a:t>Nagali</a:t>
            </a:r>
            <a:r>
              <a:rPr lang="en-US" sz="2400" dirty="0" smtClean="0"/>
              <a:t> (</a:t>
            </a:r>
            <a:r>
              <a:rPr lang="en-US" sz="2400" dirty="0" err="1" smtClean="0"/>
              <a:t>MoFA</a:t>
            </a:r>
            <a:r>
              <a:rPr lang="en-US" sz="2400" dirty="0" smtClean="0"/>
              <a:t>)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0675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/>
              <a:t>Who should be part </a:t>
            </a:r>
            <a:r>
              <a:rPr lang="en-US" sz="4000" dirty="0" smtClean="0"/>
              <a:t>of </a:t>
            </a:r>
            <a:r>
              <a:rPr lang="en-US" sz="4000" dirty="0"/>
              <a:t>the research </a:t>
            </a:r>
            <a:r>
              <a:rPr lang="en-US" sz="4000" dirty="0" smtClean="0"/>
              <a:t>team for hypothesis 1?</a:t>
            </a:r>
            <a:endParaRPr lang="en-US" sz="4000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b="1" dirty="0" smtClean="0"/>
              <a:t>Research </a:t>
            </a:r>
            <a:r>
              <a:rPr lang="en-US" sz="2000" b="1" dirty="0"/>
              <a:t>team?</a:t>
            </a:r>
          </a:p>
          <a:p>
            <a:pPr lvl="1"/>
            <a:r>
              <a:rPr lang="en-US" sz="2000" dirty="0"/>
              <a:t>Franklin </a:t>
            </a:r>
            <a:r>
              <a:rPr lang="en-US" sz="2000" dirty="0" err="1" smtClean="0"/>
              <a:t>Avornyo</a:t>
            </a:r>
            <a:r>
              <a:rPr lang="en-US" sz="2000" dirty="0" smtClean="0"/>
              <a:t> (Animal Nutritionist: CSIR-ARI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A.N </a:t>
            </a:r>
            <a:r>
              <a:rPr lang="en-US" sz="2000" dirty="0" err="1"/>
              <a:t>Wiredu</a:t>
            </a:r>
            <a:r>
              <a:rPr lang="en-US" sz="2000" dirty="0"/>
              <a:t> </a:t>
            </a:r>
            <a:r>
              <a:rPr lang="en-US" sz="2000" dirty="0" smtClean="0"/>
              <a:t>(Agricultural Economist: CSIR-SARI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Fred Kizito </a:t>
            </a:r>
            <a:r>
              <a:rPr lang="en-US" sz="2000" dirty="0" smtClean="0"/>
              <a:t>(Water Resource Engineer: IWMI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Saito </a:t>
            </a:r>
            <a:r>
              <a:rPr lang="en-US" sz="2000" dirty="0" smtClean="0"/>
              <a:t>(Agronomist: AfricaRice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Wilson </a:t>
            </a:r>
            <a:r>
              <a:rPr lang="en-US" sz="2000" dirty="0" err="1"/>
              <a:t>Dogbe</a:t>
            </a:r>
            <a:r>
              <a:rPr lang="en-US" sz="2000" dirty="0"/>
              <a:t> </a:t>
            </a:r>
            <a:r>
              <a:rPr lang="en-US" sz="2000" dirty="0" smtClean="0"/>
              <a:t>(Agronomist: CSIR-SARI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Mary Glover-</a:t>
            </a:r>
            <a:r>
              <a:rPr lang="en-US" sz="2000" dirty="0" err="1"/>
              <a:t>Amengor</a:t>
            </a:r>
            <a:r>
              <a:rPr lang="en-US" sz="2000" dirty="0"/>
              <a:t> </a:t>
            </a:r>
            <a:r>
              <a:rPr lang="en-US" sz="2000" dirty="0" smtClean="0"/>
              <a:t>(Human Nutritionist: CSIR-FRI</a:t>
            </a:r>
            <a:r>
              <a:rPr lang="en-US" sz="2000" dirty="0"/>
              <a:t>)</a:t>
            </a:r>
          </a:p>
          <a:p>
            <a:pPr lvl="1"/>
            <a:r>
              <a:rPr lang="en-US" sz="2000" dirty="0" smtClean="0"/>
              <a:t>Cynthia </a:t>
            </a:r>
            <a:r>
              <a:rPr lang="en-US" sz="2000" dirty="0" err="1" smtClean="0"/>
              <a:t>Koray</a:t>
            </a:r>
            <a:r>
              <a:rPr lang="en-US" sz="2000" dirty="0" smtClean="0"/>
              <a:t> </a:t>
            </a:r>
            <a:r>
              <a:rPr lang="en-US" sz="2000" dirty="0" err="1" smtClean="0"/>
              <a:t>Nagali</a:t>
            </a:r>
            <a:r>
              <a:rPr lang="en-US" sz="2000" dirty="0" smtClean="0"/>
              <a:t> (</a:t>
            </a:r>
            <a:r>
              <a:rPr lang="en-US" sz="2000" dirty="0" err="1" smtClean="0"/>
              <a:t>Extensionist</a:t>
            </a:r>
            <a:r>
              <a:rPr lang="en-US" sz="2000" dirty="0" smtClean="0"/>
              <a:t>: </a:t>
            </a:r>
            <a:r>
              <a:rPr lang="en-US" sz="2000" dirty="0" err="1" smtClean="0"/>
              <a:t>MoFA</a:t>
            </a:r>
            <a:r>
              <a:rPr lang="en-US" sz="2000" dirty="0" smtClean="0"/>
              <a:t>)</a:t>
            </a:r>
            <a:endParaRPr lang="en-US" sz="2000" dirty="0"/>
          </a:p>
          <a:p>
            <a:pPr lvl="1"/>
            <a:r>
              <a:rPr lang="en-US" sz="2000" dirty="0" smtClean="0"/>
              <a:t>Cosmos </a:t>
            </a:r>
            <a:r>
              <a:rPr lang="en-US" sz="2000" dirty="0" err="1" smtClean="0"/>
              <a:t>Nyar</a:t>
            </a:r>
            <a:r>
              <a:rPr lang="en-US" sz="2000" dirty="0" smtClean="0"/>
              <a:t> (</a:t>
            </a:r>
            <a:r>
              <a:rPr lang="en-US" sz="2000" dirty="0" err="1" smtClean="0"/>
              <a:t>Extentionist</a:t>
            </a:r>
            <a:r>
              <a:rPr lang="en-US" sz="2000" dirty="0" smtClean="0"/>
              <a:t>: </a:t>
            </a:r>
            <a:r>
              <a:rPr lang="en-US" sz="2000" dirty="0" err="1" smtClean="0"/>
              <a:t>MoFA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err="1" smtClean="0"/>
              <a:t>Aliyu</a:t>
            </a:r>
            <a:r>
              <a:rPr lang="en-US" sz="2000" dirty="0" smtClean="0"/>
              <a:t> </a:t>
            </a:r>
            <a:r>
              <a:rPr lang="en-US" sz="2000" dirty="0" err="1" smtClean="0"/>
              <a:t>Siise</a:t>
            </a:r>
            <a:r>
              <a:rPr lang="en-US" sz="2000" dirty="0" smtClean="0"/>
              <a:t> (Plant Breeder: CSIR-SARI)</a:t>
            </a:r>
          </a:p>
          <a:p>
            <a:pPr lvl="1"/>
            <a:r>
              <a:rPr lang="en-US" sz="2000" dirty="0" smtClean="0"/>
              <a:t>Kenneth </a:t>
            </a:r>
            <a:r>
              <a:rPr lang="en-US" sz="2000" dirty="0" err="1" smtClean="0"/>
              <a:t>Opare-Obuobi</a:t>
            </a:r>
            <a:r>
              <a:rPr lang="en-US" sz="2000" dirty="0" smtClean="0"/>
              <a:t> (Plant Breeder: CSIR-SARI)</a:t>
            </a:r>
          </a:p>
          <a:p>
            <a:pPr lvl="1"/>
            <a:r>
              <a:rPr lang="en-US" sz="2000" dirty="0" err="1" smtClean="0"/>
              <a:t>Kolan</a:t>
            </a:r>
            <a:r>
              <a:rPr lang="en-US" sz="2000" dirty="0" smtClean="0"/>
              <a:t> S. </a:t>
            </a:r>
            <a:r>
              <a:rPr lang="en-US" sz="2000" dirty="0" err="1" smtClean="0"/>
              <a:t>Pigansoa</a:t>
            </a:r>
            <a:r>
              <a:rPr lang="en-US" sz="2000" dirty="0" smtClean="0"/>
              <a:t> (Animal </a:t>
            </a:r>
            <a:r>
              <a:rPr lang="en-US" sz="2000" dirty="0" err="1" smtClean="0"/>
              <a:t>Nutrionist</a:t>
            </a:r>
            <a:r>
              <a:rPr lang="en-US" sz="2000" dirty="0" smtClean="0"/>
              <a:t>: CSIR-ARI)</a:t>
            </a:r>
          </a:p>
          <a:p>
            <a:pPr lvl="1"/>
            <a:r>
              <a:rPr lang="en-US" sz="2000" dirty="0" smtClean="0"/>
              <a:t>Prince Maxwell </a:t>
            </a:r>
            <a:r>
              <a:rPr lang="en-US" sz="2000" dirty="0" err="1" smtClean="0"/>
              <a:t>Etwire</a:t>
            </a:r>
            <a:r>
              <a:rPr lang="en-US" sz="2000" dirty="0" smtClean="0"/>
              <a:t> (Agricultural Economist: CSIR-SARI)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73862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2"/>
            <a:r>
              <a:rPr lang="en-US" dirty="0"/>
              <a:t>CG </a:t>
            </a:r>
            <a:r>
              <a:rPr lang="en-US" dirty="0" err="1"/>
              <a:t>Centres</a:t>
            </a:r>
            <a:endParaRPr lang="en-US" dirty="0"/>
          </a:p>
          <a:p>
            <a:pPr lvl="2"/>
            <a:r>
              <a:rPr lang="en-US" dirty="0"/>
              <a:t>National Partners</a:t>
            </a:r>
          </a:p>
          <a:p>
            <a:pPr lvl="2"/>
            <a:r>
              <a:rPr lang="en-US" dirty="0"/>
              <a:t>Public partners </a:t>
            </a:r>
            <a:r>
              <a:rPr lang="en-US" dirty="0" err="1"/>
              <a:t>e.g</a:t>
            </a:r>
            <a:r>
              <a:rPr lang="en-US" dirty="0"/>
              <a:t> </a:t>
            </a:r>
            <a:r>
              <a:rPr lang="en-US" dirty="0" err="1"/>
              <a:t>MoFA</a:t>
            </a:r>
            <a:endParaRPr lang="en-US" dirty="0"/>
          </a:p>
          <a:p>
            <a:pPr lvl="2"/>
            <a:r>
              <a:rPr lang="en-US" dirty="0"/>
              <a:t>CBOs, NGOs, Private </a:t>
            </a:r>
            <a:r>
              <a:rPr lang="en-US" dirty="0" smtClean="0"/>
              <a:t>Sector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/>
              <a:t>Who could we partner with around hypothesis </a:t>
            </a:r>
            <a:r>
              <a:rPr lang="en-US" sz="4000" dirty="0" smtClean="0"/>
              <a:t>1?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388062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905000"/>
            <a:ext cx="7772400" cy="4648200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en-US" dirty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srgbClr val="FF0000"/>
                </a:solidFill>
              </a:rPr>
              <a:t>ypothesis </a:t>
            </a:r>
          </a:p>
          <a:p>
            <a:pPr marL="411480" lvl="1" indent="0" algn="just">
              <a:buNone/>
            </a:pPr>
            <a:r>
              <a:rPr lang="en-US" dirty="0" smtClean="0"/>
              <a:t>Improved integration of crops, soils, livestock and water resources and food processing </a:t>
            </a:r>
            <a:r>
              <a:rPr lang="en-US" dirty="0"/>
              <a:t>techniques in farming systems will </a:t>
            </a:r>
            <a:r>
              <a:rPr lang="en-US" dirty="0" smtClean="0"/>
              <a:t>reduce natural resource degradation and enhance food and nutrition security.</a:t>
            </a:r>
          </a:p>
          <a:p>
            <a:pPr marL="411480" lvl="1" indent="0" algn="just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Activities</a:t>
            </a:r>
            <a:r>
              <a:rPr lang="en-US" dirty="0" smtClean="0"/>
              <a:t> (specify in table)</a:t>
            </a:r>
          </a:p>
          <a:p>
            <a:pPr lvl="1"/>
            <a:r>
              <a:rPr lang="en-US" dirty="0"/>
              <a:t>Pilot  testing </a:t>
            </a:r>
            <a:r>
              <a:rPr lang="en-US" dirty="0" smtClean="0"/>
              <a:t>inorganic and organic amendments (micro dosing).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Evaluation soil and water conservation measures on farming systems productivity. </a:t>
            </a:r>
          </a:p>
          <a:p>
            <a:pPr lvl="1"/>
            <a:r>
              <a:rPr lang="en-US" dirty="0" smtClean="0"/>
              <a:t>Assess pathways that will enhance quality and quantity and transfer of animal manure.</a:t>
            </a:r>
          </a:p>
          <a:p>
            <a:pPr lvl="1"/>
            <a:r>
              <a:rPr lang="en-US" dirty="0" smtClean="0"/>
              <a:t>Test available materials in feed formulations for livestock production. </a:t>
            </a:r>
            <a:endParaRPr lang="en-US" dirty="0"/>
          </a:p>
          <a:p>
            <a:pPr marL="41148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143000"/>
            <a:ext cx="7620000" cy="838200"/>
          </a:xfrm>
        </p:spPr>
        <p:txBody>
          <a:bodyPr/>
          <a:lstStyle/>
          <a:p>
            <a:r>
              <a:rPr lang="en-US" sz="4000" dirty="0" smtClean="0"/>
              <a:t>Hypothesis 2……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348459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s template_WA (2)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presentations template_WA (2)</Template>
  <TotalTime>358</TotalTime>
  <Words>980</Words>
  <Application>Microsoft Office PowerPoint</Application>
  <PresentationFormat>On-screen Show (4:3)</PresentationFormat>
  <Paragraphs>135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Africa RISING presentations template_WA (2)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Planning year 2 (hypothesis 1)</vt:lpstr>
      <vt:lpstr>Planning year 2 (hypothesis 2)</vt:lpstr>
      <vt:lpstr>Milestones &amp; possible activities year 3</vt:lpstr>
      <vt:lpstr>Milestones &amp; possible activities year 4</vt:lpstr>
      <vt:lpstr>Milestones &amp; possible activities year 5</vt:lpstr>
      <vt:lpstr>Slide 20</vt:lpstr>
    </vt:vector>
  </TitlesOfParts>
  <Company>ILRI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LeBorgne, Ewen (ILRI)</dc:creator>
  <cp:lastModifiedBy>IITA</cp:lastModifiedBy>
  <cp:revision>46</cp:revision>
  <cp:lastPrinted>2011-10-06T11:45:23Z</cp:lastPrinted>
  <dcterms:created xsi:type="dcterms:W3CDTF">2012-10-24T14:16:01Z</dcterms:created>
  <dcterms:modified xsi:type="dcterms:W3CDTF">2012-10-25T15:17:11Z</dcterms:modified>
</cp:coreProperties>
</file>